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Roboto"/>
      <p:regular r:id="rId15"/>
      <p:bold r:id="rId16"/>
      <p:italic r:id="rId17"/>
      <p:boldItalic r:id="rId18"/>
    </p:embeddedFont>
    <p:embeddedFont>
      <p:font typeface="Cabin"/>
      <p:regular r:id="rId19"/>
      <p:bold r:id="rId20"/>
      <p:italic r:id="rId21"/>
      <p:boldItalic r:id="rId22"/>
    </p:embeddedFont>
    <p:embeddedFont>
      <p:font typeface="Unbounde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jZGXcC8NYjuOU3xLk8rDNH0sfd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bin-bold.fntdata"/><Relationship Id="rId22" Type="http://schemas.openxmlformats.org/officeDocument/2006/relationships/font" Target="fonts/Cabin-boldItalic.fntdata"/><Relationship Id="rId21" Type="http://schemas.openxmlformats.org/officeDocument/2006/relationships/font" Target="fonts/Cabin-italic.fntdata"/><Relationship Id="rId24" Type="http://schemas.openxmlformats.org/officeDocument/2006/relationships/font" Target="fonts/Unbounded-bold.fntdata"/><Relationship Id="rId23" Type="http://schemas.openxmlformats.org/officeDocument/2006/relationships/font" Target="fonts/Unbounde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Cabin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3ff5275101_0_307"/>
          <p:cNvSpPr/>
          <p:nvPr/>
        </p:nvSpPr>
        <p:spPr>
          <a:xfrm flipH="1">
            <a:off x="13194300" y="6793480"/>
            <a:ext cx="1436100" cy="14361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33ff5275101_0_307"/>
          <p:cNvSpPr/>
          <p:nvPr/>
        </p:nvSpPr>
        <p:spPr>
          <a:xfrm flipH="1">
            <a:off x="13194300" y="6793400"/>
            <a:ext cx="1436100" cy="14361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g33ff5275101_0_307"/>
          <p:cNvSpPr txBox="1"/>
          <p:nvPr>
            <p:ph type="ctrTitle"/>
          </p:nvPr>
        </p:nvSpPr>
        <p:spPr>
          <a:xfrm>
            <a:off x="624840" y="2910840"/>
            <a:ext cx="13155300" cy="14937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1pPr>
            <a:lvl2pPr lvl="1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2pPr>
            <a:lvl3pPr lvl="2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3pPr>
            <a:lvl4pPr lvl="3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4pPr>
            <a:lvl5pPr lvl="4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5pPr>
            <a:lvl6pPr lvl="5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6pPr>
            <a:lvl7pPr lvl="6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7pPr>
            <a:lvl8pPr lvl="7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8pPr>
            <a:lvl9pPr lvl="8">
              <a:spcBef>
                <a:spcPts val="0"/>
              </a:spcBef>
              <a:spcAft>
                <a:spcPts val="0"/>
              </a:spcAft>
              <a:buSzPts val="7700"/>
              <a:buNone/>
              <a:defRPr sz="7700"/>
            </a:lvl9pPr>
          </a:lstStyle>
          <a:p/>
        </p:txBody>
      </p:sp>
      <p:sp>
        <p:nvSpPr>
          <p:cNvPr id="17" name="Google Shape;17;g33ff5275101_0_307"/>
          <p:cNvSpPr txBox="1"/>
          <p:nvPr>
            <p:ph idx="1" type="subTitle"/>
          </p:nvPr>
        </p:nvSpPr>
        <p:spPr>
          <a:xfrm>
            <a:off x="624840" y="4462608"/>
            <a:ext cx="13155300" cy="6927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g33ff5275101_0_307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ff5275101_0_355"/>
          <p:cNvSpPr txBox="1"/>
          <p:nvPr>
            <p:ph hasCustomPrompt="1" type="title"/>
          </p:nvPr>
        </p:nvSpPr>
        <p:spPr>
          <a:xfrm>
            <a:off x="760800" y="2013640"/>
            <a:ext cx="13155300" cy="31416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19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19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19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19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19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19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19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19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200"/>
              <a:buNone/>
              <a:defRPr sz="19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g33ff5275101_0_355"/>
          <p:cNvSpPr txBox="1"/>
          <p:nvPr>
            <p:ph idx="1" type="body"/>
          </p:nvPr>
        </p:nvSpPr>
        <p:spPr>
          <a:xfrm>
            <a:off x="760800" y="5287400"/>
            <a:ext cx="13155300" cy="20814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 algn="ctr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64" name="Google Shape;64;g33ff5275101_0_355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ff5275101_0_359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8" name="Google Shape;68;g33ff5275101_0_3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33ff5275101_0_36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0" name="Google Shape;70;g33ff5275101_0_36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2" name="Google Shape;72;g33ff5275101_0_3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g33ff5275101_0_36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4" name="Google Shape;74;g33ff5275101_0_36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6" name="Google Shape;76;g33ff5275101_0_3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33ff5275101_0_36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78" name="Google Shape;78;g33ff5275101_0_36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0" name="Google Shape;80;g33ff5275101_0_3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g33ff5275101_0_37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2" name="Google Shape;82;g33ff5275101_0_37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g33ff5275101_0_3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g33ff5275101_0_37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6" name="Google Shape;86;g33ff5275101_0_37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8" name="Google Shape;88;g33ff5275101_0_3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33ff5275101_0_38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0" name="Google Shape;90;g33ff5275101_0_38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2" name="Google Shape;92;g33ff5275101_0_3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33ff5275101_0_38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4" name="Google Shape;94;g33ff5275101_0_38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6" name="Google Shape;96;g33ff5275101_0_3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3ff5275101_0_38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8" name="Google Shape;98;g33ff5275101_0_38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3ff5275101_0_313"/>
          <p:cNvSpPr txBox="1"/>
          <p:nvPr>
            <p:ph type="title"/>
          </p:nvPr>
        </p:nvSpPr>
        <p:spPr>
          <a:xfrm>
            <a:off x="737520" y="3304560"/>
            <a:ext cx="13155300" cy="16206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1pPr>
            <a:lvl2pPr lvl="1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2pPr>
            <a:lvl3pPr lvl="2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3pPr>
            <a:lvl4pPr lvl="3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4pPr>
            <a:lvl5pPr lvl="4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5pPr>
            <a:lvl6pPr lvl="5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6pPr>
            <a:lvl7pPr lvl="6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7pPr>
            <a:lvl8pPr lvl="7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8pPr>
            <a:lvl9pPr lvl="8">
              <a:spcBef>
                <a:spcPts val="0"/>
              </a:spcBef>
              <a:spcAft>
                <a:spcPts val="0"/>
              </a:spcAft>
              <a:buSzPts val="6700"/>
              <a:buNone/>
              <a:defRPr sz="6700"/>
            </a:lvl9pPr>
          </a:lstStyle>
          <a:p/>
        </p:txBody>
      </p:sp>
      <p:sp>
        <p:nvSpPr>
          <p:cNvPr id="21" name="Google Shape;21;g33ff5275101_0_313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0" name="Google Shape;100;g33ff5275101_0_3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33ff5275101_0_39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2" name="Google Shape;102;g33ff5275101_0_39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4" name="Google Shape;104;g33ff5275101_0_3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g33ff5275101_0_39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6" name="Google Shape;106;g33ff5275101_0_39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4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33ff5275101_0_316"/>
          <p:cNvSpPr/>
          <p:nvPr/>
        </p:nvSpPr>
        <p:spPr>
          <a:xfrm flipH="1" rot="10800000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g33ff5275101_0_316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g33ff5275101_0_316"/>
          <p:cNvSpPr txBox="1"/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26" name="Google Shape;26;g33ff5275101_0_316"/>
          <p:cNvSpPr txBox="1"/>
          <p:nvPr>
            <p:ph idx="1" type="body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SzPts val="29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27" name="Google Shape;27;g33ff5275101_0_316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33ff5275101_0_322"/>
          <p:cNvSpPr/>
          <p:nvPr/>
        </p:nvSpPr>
        <p:spPr>
          <a:xfrm flipH="1" rot="10800000">
            <a:off x="0" y="2697600"/>
            <a:ext cx="14630400" cy="553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g33ff5275101_0_322"/>
          <p:cNvSpPr/>
          <p:nvPr/>
        </p:nvSpPr>
        <p:spPr>
          <a:xfrm>
            <a:off x="0" y="269760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g33ff5275101_0_322"/>
          <p:cNvSpPr txBox="1"/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100"/>
              <a:buNone/>
              <a:defRPr/>
            </a:lvl9pPr>
          </a:lstStyle>
          <a:p/>
        </p:txBody>
      </p:sp>
      <p:sp>
        <p:nvSpPr>
          <p:cNvPr id="32" name="Google Shape;32;g33ff5275101_0_322"/>
          <p:cNvSpPr txBox="1"/>
          <p:nvPr>
            <p:ph idx="1" type="body"/>
          </p:nvPr>
        </p:nvSpPr>
        <p:spPr>
          <a:xfrm>
            <a:off x="755040" y="3070521"/>
            <a:ext cx="6399900" cy="433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3" name="Google Shape;33;g33ff5275101_0_322"/>
          <p:cNvSpPr txBox="1"/>
          <p:nvPr>
            <p:ph idx="2" type="body"/>
          </p:nvPr>
        </p:nvSpPr>
        <p:spPr>
          <a:xfrm>
            <a:off x="7510800" y="3070521"/>
            <a:ext cx="6399900" cy="43362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/>
        </p:txBody>
      </p:sp>
      <p:sp>
        <p:nvSpPr>
          <p:cNvPr id="34" name="Google Shape;34;g33ff5275101_0_322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33ff5275101_0_329"/>
          <p:cNvSpPr/>
          <p:nvPr/>
        </p:nvSpPr>
        <p:spPr>
          <a:xfrm flipH="1" rot="10800000">
            <a:off x="0" y="1050300"/>
            <a:ext cx="14630400" cy="7179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33ff5275101_0_329"/>
          <p:cNvSpPr/>
          <p:nvPr/>
        </p:nvSpPr>
        <p:spPr>
          <a:xfrm>
            <a:off x="0" y="1050160"/>
            <a:ext cx="146304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33ff5275101_0_329"/>
          <p:cNvSpPr txBox="1"/>
          <p:nvPr>
            <p:ph type="title"/>
          </p:nvPr>
        </p:nvSpPr>
        <p:spPr>
          <a:xfrm>
            <a:off x="157200" y="26160"/>
            <a:ext cx="14122500" cy="9642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39" name="Google Shape;39;g33ff5275101_0_329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3ff5275101_0_334"/>
          <p:cNvSpPr txBox="1"/>
          <p:nvPr/>
        </p:nvSpPr>
        <p:spPr>
          <a:xfrm flipH="1" rot="10800000">
            <a:off x="5242560" y="40"/>
            <a:ext cx="93879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g33ff5275101_0_334"/>
          <p:cNvSpPr/>
          <p:nvPr/>
        </p:nvSpPr>
        <p:spPr>
          <a:xfrm rot="-5400000">
            <a:off x="1214610" y="4027950"/>
            <a:ext cx="82296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33ff5275101_0_334"/>
          <p:cNvSpPr txBox="1"/>
          <p:nvPr>
            <p:ph type="title"/>
          </p:nvPr>
        </p:nvSpPr>
        <p:spPr>
          <a:xfrm>
            <a:off x="361724" y="572480"/>
            <a:ext cx="4492800" cy="15255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4" name="Google Shape;44;g33ff5275101_0_334"/>
          <p:cNvSpPr txBox="1"/>
          <p:nvPr>
            <p:ph idx="1" type="body"/>
          </p:nvPr>
        </p:nvSpPr>
        <p:spPr>
          <a:xfrm>
            <a:off x="361720" y="2345280"/>
            <a:ext cx="4492800" cy="50616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  <a:defRPr sz="1900">
                <a:solidFill>
                  <a:schemeClr val="lt1"/>
                </a:solidFill>
              </a:defRPr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  <a:defRPr sz="1900">
                <a:solidFill>
                  <a:schemeClr val="lt1"/>
                </a:solidFill>
              </a:defRPr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■"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g33ff5275101_0_334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3ff5275101_0_340"/>
          <p:cNvSpPr txBox="1"/>
          <p:nvPr>
            <p:ph type="title"/>
          </p:nvPr>
        </p:nvSpPr>
        <p:spPr>
          <a:xfrm>
            <a:off x="784400" y="781200"/>
            <a:ext cx="9963300" cy="65454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48" name="Google Shape;48;g33ff5275101_0_340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3ff5275101_0_343"/>
          <p:cNvSpPr/>
          <p:nvPr/>
        </p:nvSpPr>
        <p:spPr>
          <a:xfrm flipH="1">
            <a:off x="0" y="0"/>
            <a:ext cx="7315200" cy="822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33ff5275101_0_343"/>
          <p:cNvSpPr/>
          <p:nvPr/>
        </p:nvSpPr>
        <p:spPr>
          <a:xfrm rot="5400000">
            <a:off x="3114280" y="4028460"/>
            <a:ext cx="8228700" cy="173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33ff5275101_0_343"/>
          <p:cNvSpPr txBox="1"/>
          <p:nvPr>
            <p:ph type="title"/>
          </p:nvPr>
        </p:nvSpPr>
        <p:spPr>
          <a:xfrm>
            <a:off x="424800" y="1973080"/>
            <a:ext cx="6472200" cy="2371800"/>
          </a:xfrm>
          <a:prstGeom prst="rect">
            <a:avLst/>
          </a:prstGeom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700"/>
              <a:buNone/>
              <a:defRPr sz="6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g33ff5275101_0_343"/>
          <p:cNvSpPr txBox="1"/>
          <p:nvPr>
            <p:ph idx="1" type="subTitle"/>
          </p:nvPr>
        </p:nvSpPr>
        <p:spPr>
          <a:xfrm>
            <a:off x="424800" y="4447147"/>
            <a:ext cx="6472200" cy="1976100"/>
          </a:xfrm>
          <a:prstGeom prst="rect">
            <a:avLst/>
          </a:prstGeom>
        </p:spPr>
        <p:txBody>
          <a:bodyPr anchorCtr="0" anchor="t" bIns="146275" lIns="146275" spcFirstLastPara="1" rIns="146275" wrap="square" tIns="1462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54" name="Google Shape;54;g33ff5275101_0_343"/>
          <p:cNvSpPr txBox="1"/>
          <p:nvPr>
            <p:ph idx="2" type="body"/>
          </p:nvPr>
        </p:nvSpPr>
        <p:spPr>
          <a:xfrm>
            <a:off x="7903200" y="1158720"/>
            <a:ext cx="6139200" cy="59121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4127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Char char="●"/>
              <a:defRPr>
                <a:solidFill>
                  <a:schemeClr val="lt1"/>
                </a:solidFill>
              </a:defRPr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  <a:defRPr>
                <a:solidFill>
                  <a:schemeClr val="lt1"/>
                </a:solidFill>
              </a:defRPr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○"/>
              <a:defRPr>
                <a:solidFill>
                  <a:schemeClr val="lt1"/>
                </a:solidFill>
              </a:defRPr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" name="Google Shape;55;g33ff5275101_0_343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3ff5275101_0_350"/>
          <p:cNvSpPr txBox="1"/>
          <p:nvPr/>
        </p:nvSpPr>
        <p:spPr>
          <a:xfrm flipH="1" rot="10800000">
            <a:off x="0" y="-60"/>
            <a:ext cx="14630400" cy="751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33ff5275101_0_350"/>
          <p:cNvSpPr/>
          <p:nvPr/>
        </p:nvSpPr>
        <p:spPr>
          <a:xfrm flipH="1" rot="10800000">
            <a:off x="0" y="7396420"/>
            <a:ext cx="14630400" cy="1185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46275" lIns="146275" spcFirstLastPara="1" rIns="146275" wrap="square" tIns="146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33ff5275101_0_350"/>
          <p:cNvSpPr txBox="1"/>
          <p:nvPr>
            <p:ph idx="1" type="body"/>
          </p:nvPr>
        </p:nvSpPr>
        <p:spPr>
          <a:xfrm>
            <a:off x="91440" y="7514920"/>
            <a:ext cx="13411200" cy="7146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60" name="Google Shape;60;g33ff5275101_0_350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33ff5275101_0_303"/>
          <p:cNvSpPr txBox="1"/>
          <p:nvPr>
            <p:ph type="title"/>
          </p:nvPr>
        </p:nvSpPr>
        <p:spPr>
          <a:xfrm>
            <a:off x="755040" y="1181960"/>
            <a:ext cx="13155300" cy="1228200"/>
          </a:xfrm>
          <a:prstGeom prst="rect">
            <a:avLst/>
          </a:prstGeom>
          <a:noFill/>
          <a:ln>
            <a:noFill/>
          </a:ln>
        </p:spPr>
        <p:txBody>
          <a:bodyPr anchorCtr="0" anchor="b" bIns="146275" lIns="146275" spcFirstLastPara="1" rIns="146275" wrap="square" tIns="1462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100"/>
              <a:buFont typeface="Roboto"/>
              <a:buNone/>
              <a:defRPr sz="5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g33ff5275101_0_303"/>
          <p:cNvSpPr txBox="1"/>
          <p:nvPr>
            <p:ph idx="1" type="body"/>
          </p:nvPr>
        </p:nvSpPr>
        <p:spPr>
          <a:xfrm>
            <a:off x="755040" y="3070520"/>
            <a:ext cx="13155300" cy="43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146275" lIns="146275" spcFirstLastPara="1" rIns="146275" wrap="square" tIns="146275">
            <a:normAutofit/>
          </a:bodyPr>
          <a:lstStyle>
            <a:lvl1pPr indent="-412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900"/>
              <a:buFont typeface="Roboto"/>
              <a:buChar char="●"/>
              <a:defRPr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●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○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Roboto"/>
              <a:buChar char="■"/>
              <a:defRPr sz="22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g33ff5275101_0_303"/>
          <p:cNvSpPr txBox="1"/>
          <p:nvPr>
            <p:ph idx="12" type="sldNum"/>
          </p:nvPr>
        </p:nvSpPr>
        <p:spPr>
          <a:xfrm>
            <a:off x="13637666" y="7512997"/>
            <a:ext cx="8778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6275" lIns="146275" spcFirstLastPara="1" rIns="146275" wrap="square" tIns="146275">
            <a:normAutofit/>
          </a:bodyPr>
          <a:lstStyle>
            <a:lvl1pPr lvl="0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6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36.png"/><Relationship Id="rId5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45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51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0.png"/><Relationship Id="rId4" Type="http://schemas.openxmlformats.org/officeDocument/2006/relationships/image" Target="../media/image48.png"/><Relationship Id="rId9" Type="http://schemas.openxmlformats.org/officeDocument/2006/relationships/image" Target="../media/image42.png"/><Relationship Id="rId5" Type="http://schemas.openxmlformats.org/officeDocument/2006/relationships/image" Target="../media/image28.png"/><Relationship Id="rId6" Type="http://schemas.openxmlformats.org/officeDocument/2006/relationships/image" Target="../media/image41.png"/><Relationship Id="rId7" Type="http://schemas.openxmlformats.org/officeDocument/2006/relationships/image" Target="../media/image33.png"/><Relationship Id="rId8" Type="http://schemas.openxmlformats.org/officeDocument/2006/relationships/image" Target="../media/image3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Relationship Id="rId6" Type="http://schemas.openxmlformats.org/officeDocument/2006/relationships/image" Target="../media/image47.png"/><Relationship Id="rId7" Type="http://schemas.openxmlformats.org/officeDocument/2006/relationships/image" Target="../media/image32.png"/><Relationship Id="rId8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2" name="Google Shape;112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/>
          <p:nvPr/>
        </p:nvSpPr>
        <p:spPr>
          <a:xfrm>
            <a:off x="6324124" y="2152174"/>
            <a:ext cx="7468553" cy="211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Sistema de Monitoreo en Tiempo Real para Hospitales Públicos</a:t>
            </a:r>
            <a:endParaRPr b="0" i="0" sz="4400" u="none" cap="none" strike="noStrike"/>
          </a:p>
        </p:txBody>
      </p:sp>
      <p:sp>
        <p:nvSpPr>
          <p:cNvPr id="114" name="Google Shape;114;p1"/>
          <p:cNvSpPr/>
          <p:nvPr/>
        </p:nvSpPr>
        <p:spPr>
          <a:xfrm>
            <a:off x="6324124" y="4623197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Proyecto desarrollado por Celeste Vera y Mathias Valenzuela que mejora la atención hospitalaria mediante monitorización en tiempo real.</a:t>
            </a:r>
            <a:endParaRPr b="0" i="0" sz="1850" u="none" cap="none" strike="noStrike"/>
          </a:p>
        </p:txBody>
      </p:sp>
      <p:sp>
        <p:nvSpPr>
          <p:cNvPr id="115" name="Google Shape;115;p1"/>
          <p:cNvSpPr/>
          <p:nvPr/>
        </p:nvSpPr>
        <p:spPr>
          <a:xfrm>
            <a:off x="6324124" y="5676305"/>
            <a:ext cx="382905" cy="382905"/>
          </a:xfrm>
          <a:prstGeom prst="roundRect">
            <a:avLst>
              <a:gd fmla="val 23878209" name="adj"/>
            </a:avLst>
          </a:prstGeom>
          <a:noFill/>
          <a:ln cap="flat" cmpd="sng" w="9525">
            <a:solidFill>
              <a:srgbClr val="3C38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6" name="Google Shape;11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1744" y="5683925"/>
            <a:ext cx="367665" cy="36766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"/>
          <p:cNvSpPr/>
          <p:nvPr/>
        </p:nvSpPr>
        <p:spPr>
          <a:xfrm>
            <a:off x="6826687" y="5658445"/>
            <a:ext cx="3839051" cy="418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297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350"/>
              <a:buFont typeface="Cabin"/>
              <a:buNone/>
            </a:pPr>
            <a:r>
              <a:rPr b="1" i="0" lang="en-US" sz="23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by Mathias  Valenzuela Alonso</a:t>
            </a:r>
            <a:endParaRPr b="0" i="0" sz="2350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"/>
          <p:cNvSpPr/>
          <p:nvPr/>
        </p:nvSpPr>
        <p:spPr>
          <a:xfrm>
            <a:off x="837724" y="1367909"/>
            <a:ext cx="10514886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Conclusiones y Próximos Pasos</a:t>
            </a:r>
            <a:endParaRPr b="0" i="0" sz="4400" u="none" cap="none" strike="noStrike"/>
          </a:p>
        </p:txBody>
      </p:sp>
      <p:sp>
        <p:nvSpPr>
          <p:cNvPr id="279" name="Google Shape;279;p10"/>
          <p:cNvSpPr/>
          <p:nvPr/>
        </p:nvSpPr>
        <p:spPr>
          <a:xfrm>
            <a:off x="837724" y="2550676"/>
            <a:ext cx="2159079" cy="1357193"/>
          </a:xfrm>
          <a:prstGeom prst="roundRect">
            <a:avLst>
              <a:gd fmla="val 2646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0" name="Google Shape;28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8909" y="3018830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/>
          <p:nvPr/>
        </p:nvSpPr>
        <p:spPr>
          <a:xfrm>
            <a:off x="3236119" y="2789992"/>
            <a:ext cx="427803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Beneficios Comprobados</a:t>
            </a:r>
            <a:endParaRPr b="0" i="0" sz="2200" u="none" cap="none" strike="noStrike"/>
          </a:p>
        </p:txBody>
      </p:sp>
      <p:sp>
        <p:nvSpPr>
          <p:cNvPr id="282" name="Google Shape;282;p10"/>
          <p:cNvSpPr/>
          <p:nvPr/>
        </p:nvSpPr>
        <p:spPr>
          <a:xfrm>
            <a:off x="3236119" y="3285530"/>
            <a:ext cx="531268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Mejora resultados, reduce costos y optimiza recursos.</a:t>
            </a:r>
            <a:endParaRPr b="0" i="0" sz="1850" u="none" cap="none" strike="noStrike"/>
          </a:p>
        </p:txBody>
      </p:sp>
      <p:sp>
        <p:nvSpPr>
          <p:cNvPr id="283" name="Google Shape;283;p10"/>
          <p:cNvSpPr/>
          <p:nvPr/>
        </p:nvSpPr>
        <p:spPr>
          <a:xfrm>
            <a:off x="3116461" y="3892629"/>
            <a:ext cx="10556558" cy="15240"/>
          </a:xfrm>
          <a:prstGeom prst="roundRect">
            <a:avLst>
              <a:gd fmla="val 235611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0"/>
          <p:cNvSpPr/>
          <p:nvPr/>
        </p:nvSpPr>
        <p:spPr>
          <a:xfrm>
            <a:off x="837724" y="4027527"/>
            <a:ext cx="4318278" cy="1357193"/>
          </a:xfrm>
          <a:prstGeom prst="roundRect">
            <a:avLst>
              <a:gd fmla="val 2646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5" name="Google Shape;28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8568" y="4495681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0"/>
          <p:cNvSpPr/>
          <p:nvPr/>
        </p:nvSpPr>
        <p:spPr>
          <a:xfrm>
            <a:off x="5395317" y="4266843"/>
            <a:ext cx="3709988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Evidencia Respaldada</a:t>
            </a:r>
            <a:endParaRPr b="0" i="0" sz="2200" u="none" cap="none" strike="noStrike"/>
          </a:p>
        </p:txBody>
      </p:sp>
      <p:sp>
        <p:nvSpPr>
          <p:cNvPr id="287" name="Google Shape;287;p10"/>
          <p:cNvSpPr/>
          <p:nvPr/>
        </p:nvSpPr>
        <p:spPr>
          <a:xfrm>
            <a:off x="5395317" y="4762381"/>
            <a:ext cx="7840028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Estadísticas muestran reducciones significativas en mortalidad y readmisiones.</a:t>
            </a:r>
            <a:endParaRPr b="0" i="0" sz="1850" u="none" cap="none" strike="noStrike"/>
          </a:p>
        </p:txBody>
      </p:sp>
      <p:sp>
        <p:nvSpPr>
          <p:cNvPr id="288" name="Google Shape;288;p10"/>
          <p:cNvSpPr/>
          <p:nvPr/>
        </p:nvSpPr>
        <p:spPr>
          <a:xfrm>
            <a:off x="5275659" y="5369481"/>
            <a:ext cx="8397359" cy="15240"/>
          </a:xfrm>
          <a:prstGeom prst="roundRect">
            <a:avLst>
              <a:gd fmla="val 235611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0"/>
          <p:cNvSpPr/>
          <p:nvPr/>
        </p:nvSpPr>
        <p:spPr>
          <a:xfrm>
            <a:off x="837724" y="5504378"/>
            <a:ext cx="6477476" cy="1357193"/>
          </a:xfrm>
          <a:prstGeom prst="roundRect">
            <a:avLst>
              <a:gd fmla="val 2646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0" name="Google Shape;29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8107" y="5972532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0"/>
          <p:cNvSpPr/>
          <p:nvPr/>
        </p:nvSpPr>
        <p:spPr>
          <a:xfrm>
            <a:off x="7554516" y="5743694"/>
            <a:ext cx="3575209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Inversión Estratégica</a:t>
            </a:r>
            <a:endParaRPr b="0" i="0" sz="2200" u="none" cap="none" strike="noStrike"/>
          </a:p>
        </p:txBody>
      </p:sp>
      <p:sp>
        <p:nvSpPr>
          <p:cNvPr id="292" name="Google Shape;292;p10"/>
          <p:cNvSpPr/>
          <p:nvPr/>
        </p:nvSpPr>
        <p:spPr>
          <a:xfrm>
            <a:off x="7554516" y="6239232"/>
            <a:ext cx="5831443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Solución transformadora para el futuro de la salud pública.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3" name="Google Shape;1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/>
          <p:nvPr/>
        </p:nvSpPr>
        <p:spPr>
          <a:xfrm>
            <a:off x="6324124" y="1182291"/>
            <a:ext cx="6297335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El Problema Actual</a:t>
            </a:r>
            <a:endParaRPr b="0" i="0" sz="4400" u="none" cap="none" strike="noStrike"/>
          </a:p>
        </p:txBody>
      </p:sp>
      <p:sp>
        <p:nvSpPr>
          <p:cNvPr id="125" name="Google Shape;125;p2"/>
          <p:cNvSpPr/>
          <p:nvPr/>
        </p:nvSpPr>
        <p:spPr>
          <a:xfrm>
            <a:off x="6324124" y="251448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6" name="Google Shape;12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4374" y="2572464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"/>
          <p:cNvSpPr/>
          <p:nvPr/>
        </p:nvSpPr>
        <p:spPr>
          <a:xfrm>
            <a:off x="7101959" y="2514481"/>
            <a:ext cx="2836783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Recursos Limitados</a:t>
            </a:r>
            <a:endParaRPr b="0" i="0" sz="2200" u="none" cap="none" strike="noStrike"/>
          </a:p>
        </p:txBody>
      </p:sp>
      <p:sp>
        <p:nvSpPr>
          <p:cNvPr id="128" name="Google Shape;128;p2"/>
          <p:cNvSpPr/>
          <p:nvPr/>
        </p:nvSpPr>
        <p:spPr>
          <a:xfrm>
            <a:off x="7101959" y="3361968"/>
            <a:ext cx="2836783" cy="1915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Los hospitales públicos enfrentan desafíos por limitaciones de recursos y altos volúmenes de pacientes.</a:t>
            </a:r>
            <a:endParaRPr b="0" i="0" sz="1850" u="none" cap="none" strike="noStrike"/>
          </a:p>
        </p:txBody>
      </p:sp>
      <p:sp>
        <p:nvSpPr>
          <p:cNvPr id="129" name="Google Shape;129;p2"/>
          <p:cNvSpPr/>
          <p:nvPr/>
        </p:nvSpPr>
        <p:spPr>
          <a:xfrm>
            <a:off x="10178058" y="2514481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0" name="Google Shape;13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78308" y="2572464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"/>
          <p:cNvSpPr/>
          <p:nvPr/>
        </p:nvSpPr>
        <p:spPr>
          <a:xfrm>
            <a:off x="10955893" y="2514481"/>
            <a:ext cx="2818924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Detección Tardía</a:t>
            </a:r>
            <a:endParaRPr b="0" i="0" sz="2200" u="none" cap="none" strike="noStrike"/>
          </a:p>
        </p:txBody>
      </p:sp>
      <p:sp>
        <p:nvSpPr>
          <p:cNvPr id="132" name="Google Shape;132;p2"/>
          <p:cNvSpPr/>
          <p:nvPr/>
        </p:nvSpPr>
        <p:spPr>
          <a:xfrm>
            <a:off x="10955893" y="3010019"/>
            <a:ext cx="2836783" cy="15320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Sistemas obsoletos causan detección tardía de deterioros y aumento de complicaciones.</a:t>
            </a:r>
            <a:endParaRPr b="0" i="0" sz="1850" u="none" cap="none" strike="noStrike"/>
          </a:p>
        </p:txBody>
      </p:sp>
      <p:sp>
        <p:nvSpPr>
          <p:cNvPr id="133" name="Google Shape;133;p2"/>
          <p:cNvSpPr/>
          <p:nvPr/>
        </p:nvSpPr>
        <p:spPr>
          <a:xfrm>
            <a:off x="6324124" y="5785604"/>
            <a:ext cx="538520" cy="538520"/>
          </a:xfrm>
          <a:prstGeom prst="roundRect">
            <a:avLst>
              <a:gd fmla="val 6668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4" name="Google Shape;134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4374" y="5843588"/>
            <a:ext cx="337899" cy="42243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"/>
          <p:cNvSpPr/>
          <p:nvPr/>
        </p:nvSpPr>
        <p:spPr>
          <a:xfrm>
            <a:off x="7101959" y="5785604"/>
            <a:ext cx="2827020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Costos Elevados</a:t>
            </a:r>
            <a:endParaRPr b="0" i="0" sz="2200" u="none" cap="none" strike="noStrike"/>
          </a:p>
        </p:txBody>
      </p:sp>
      <p:sp>
        <p:nvSpPr>
          <p:cNvPr id="136" name="Google Shape;136;p2"/>
          <p:cNvSpPr/>
          <p:nvPr/>
        </p:nvSpPr>
        <p:spPr>
          <a:xfrm>
            <a:off x="7101959" y="6281142"/>
            <a:ext cx="6690717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Las readmisiones representan $52 mil millones anuales en el sistema de salud de EE.UU.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2" name="Google Shape;1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/>
          <p:nvPr/>
        </p:nvSpPr>
        <p:spPr>
          <a:xfrm>
            <a:off x="706398" y="752118"/>
            <a:ext cx="6801207" cy="5936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Unbounded"/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Descripción del Sistema</a:t>
            </a:r>
            <a:endParaRPr b="0" i="0" sz="3700" u="none" cap="none" strike="noStrike"/>
          </a:p>
        </p:txBody>
      </p:sp>
      <p:sp>
        <p:nvSpPr>
          <p:cNvPr id="144" name="Google Shape;144;p3"/>
          <p:cNvSpPr/>
          <p:nvPr/>
        </p:nvSpPr>
        <p:spPr>
          <a:xfrm>
            <a:off x="706398" y="1648539"/>
            <a:ext cx="7731204" cy="1467326"/>
          </a:xfrm>
          <a:prstGeom prst="roundRect">
            <a:avLst>
              <a:gd fmla="val 2064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908209" y="1850350"/>
            <a:ext cx="3326130" cy="296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Dashboard Informativo</a:t>
            </a:r>
            <a:endParaRPr b="0" i="0" sz="1850" u="none" cap="none" strike="noStrike"/>
          </a:p>
        </p:txBody>
      </p:sp>
      <p:sp>
        <p:nvSpPr>
          <p:cNvPr id="146" name="Google Shape;146;p3"/>
          <p:cNvSpPr/>
          <p:nvPr/>
        </p:nvSpPr>
        <p:spPr>
          <a:xfrm>
            <a:off x="908209" y="2268260"/>
            <a:ext cx="7327583" cy="645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Muestra nombre del paciente, exámenes, diagnósticos, porcentaje de salud y médico a cargo.</a:t>
            </a:r>
            <a:endParaRPr b="0" i="0" sz="1550" u="none" cap="none" strike="noStrike"/>
          </a:p>
        </p:txBody>
      </p:sp>
      <p:sp>
        <p:nvSpPr>
          <p:cNvPr id="147" name="Google Shape;147;p3"/>
          <p:cNvSpPr/>
          <p:nvPr/>
        </p:nvSpPr>
        <p:spPr>
          <a:xfrm>
            <a:off x="706398" y="3317677"/>
            <a:ext cx="7731204" cy="1144429"/>
          </a:xfrm>
          <a:prstGeom prst="roundRect">
            <a:avLst>
              <a:gd fmla="val 2646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908209" y="3519488"/>
            <a:ext cx="3010376" cy="296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Tecnología Avanzada</a:t>
            </a:r>
            <a:endParaRPr b="0" i="0" sz="1850" u="none" cap="none" strike="noStrike"/>
          </a:p>
        </p:txBody>
      </p:sp>
      <p:sp>
        <p:nvSpPr>
          <p:cNvPr id="149" name="Google Shape;149;p3"/>
          <p:cNvSpPr/>
          <p:nvPr/>
        </p:nvSpPr>
        <p:spPr>
          <a:xfrm>
            <a:off x="908209" y="3937397"/>
            <a:ext cx="7327583" cy="322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Utiliza Python para el backend y MongoDB para almacenamiento de datos.</a:t>
            </a:r>
            <a:endParaRPr b="0" i="0" sz="1550" u="none" cap="none" strike="noStrike"/>
          </a:p>
        </p:txBody>
      </p:sp>
      <p:sp>
        <p:nvSpPr>
          <p:cNvPr id="150" name="Google Shape;150;p3"/>
          <p:cNvSpPr/>
          <p:nvPr/>
        </p:nvSpPr>
        <p:spPr>
          <a:xfrm>
            <a:off x="706398" y="4663916"/>
            <a:ext cx="7731204" cy="1467326"/>
          </a:xfrm>
          <a:prstGeom prst="roundRect">
            <a:avLst>
              <a:gd fmla="val 2064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3"/>
          <p:cNvSpPr/>
          <p:nvPr/>
        </p:nvSpPr>
        <p:spPr>
          <a:xfrm>
            <a:off x="908209" y="4865727"/>
            <a:ext cx="3511391" cy="296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Actualización Constante</a:t>
            </a:r>
            <a:endParaRPr b="0" i="0" sz="1850" u="none" cap="none" strike="noStrike"/>
          </a:p>
        </p:txBody>
      </p:sp>
      <p:sp>
        <p:nvSpPr>
          <p:cNvPr id="152" name="Google Shape;152;p3"/>
          <p:cNvSpPr/>
          <p:nvPr/>
        </p:nvSpPr>
        <p:spPr>
          <a:xfrm>
            <a:off x="908209" y="5283637"/>
            <a:ext cx="7327583" cy="645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Los datos se actualizan cada 10 segundos, proporcionando monitorización en tiempo real.</a:t>
            </a:r>
            <a:endParaRPr b="0" i="0" sz="1550" u="none" cap="none" strike="noStrike"/>
          </a:p>
        </p:txBody>
      </p:sp>
      <p:sp>
        <p:nvSpPr>
          <p:cNvPr id="153" name="Google Shape;153;p3"/>
          <p:cNvSpPr/>
          <p:nvPr/>
        </p:nvSpPr>
        <p:spPr>
          <a:xfrm>
            <a:off x="706398" y="6333053"/>
            <a:ext cx="7731204" cy="1144429"/>
          </a:xfrm>
          <a:prstGeom prst="roundRect">
            <a:avLst>
              <a:gd fmla="val 2646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"/>
          <p:cNvSpPr/>
          <p:nvPr/>
        </p:nvSpPr>
        <p:spPr>
          <a:xfrm>
            <a:off x="908209" y="6534864"/>
            <a:ext cx="2374702" cy="2968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Acceso Móvil</a:t>
            </a:r>
            <a:endParaRPr b="0" i="0" sz="1850" u="none" cap="none" strike="noStrike"/>
          </a:p>
        </p:txBody>
      </p:sp>
      <p:sp>
        <p:nvSpPr>
          <p:cNvPr id="155" name="Google Shape;155;p3"/>
          <p:cNvSpPr/>
          <p:nvPr/>
        </p:nvSpPr>
        <p:spPr>
          <a:xfrm>
            <a:off x="908209" y="6952774"/>
            <a:ext cx="7327583" cy="322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La aplicación permite acceso remoto, extendiendo su uso más allá del hospital.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1" name="Google Shape;1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4"/>
          <p:cNvSpPr/>
          <p:nvPr/>
        </p:nvSpPr>
        <p:spPr>
          <a:xfrm>
            <a:off x="6213634" y="726043"/>
            <a:ext cx="7689533" cy="12220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Unbounded"/>
              <a:buNone/>
            </a:pPr>
            <a:r>
              <a:rPr b="0" i="0" lang="en-US" sz="38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Mejora en Resultados para Pacientes</a:t>
            </a:r>
            <a:endParaRPr b="0" i="0" sz="3800" u="none" cap="none" strike="noStrike"/>
          </a:p>
        </p:txBody>
      </p:sp>
      <p:sp>
        <p:nvSpPr>
          <p:cNvPr id="163" name="Google Shape;163;p4"/>
          <p:cNvSpPr/>
          <p:nvPr/>
        </p:nvSpPr>
        <p:spPr>
          <a:xfrm>
            <a:off x="6213634" y="2363510"/>
            <a:ext cx="3688913" cy="685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5350"/>
              <a:buFont typeface="Unbounded"/>
              <a:buNone/>
            </a:pPr>
            <a:r>
              <a:rPr b="0" i="0" lang="en-US" sz="53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95.5%</a:t>
            </a:r>
            <a:endParaRPr b="0" i="0" sz="5350" u="none" cap="none" strike="noStrike"/>
          </a:p>
        </p:txBody>
      </p:sp>
      <p:sp>
        <p:nvSpPr>
          <p:cNvPr id="164" name="Google Shape;164;p4"/>
          <p:cNvSpPr/>
          <p:nvPr/>
        </p:nvSpPr>
        <p:spPr>
          <a:xfrm>
            <a:off x="6232684" y="3308747"/>
            <a:ext cx="3650694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Reducción de Mortalidad</a:t>
            </a:r>
            <a:endParaRPr b="0" i="0" sz="1900" u="none" cap="none" strike="noStrike"/>
          </a:p>
        </p:txBody>
      </p:sp>
      <p:sp>
        <p:nvSpPr>
          <p:cNvPr id="165" name="Google Shape;165;p4"/>
          <p:cNvSpPr/>
          <p:nvPr/>
        </p:nvSpPr>
        <p:spPr>
          <a:xfrm>
            <a:off x="6213634" y="3738920"/>
            <a:ext cx="3688913" cy="997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Disminución en tasas de mortalidad por depresión respiratoria inducida por opioides.</a:t>
            </a:r>
            <a:endParaRPr b="0" i="0" sz="1600" u="none" cap="none" strike="noStrike"/>
          </a:p>
        </p:txBody>
      </p:sp>
      <p:sp>
        <p:nvSpPr>
          <p:cNvPr id="166" name="Google Shape;166;p4"/>
          <p:cNvSpPr/>
          <p:nvPr/>
        </p:nvSpPr>
        <p:spPr>
          <a:xfrm>
            <a:off x="10214134" y="2363510"/>
            <a:ext cx="3689033" cy="685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5350"/>
              <a:buFont typeface="Unbounded"/>
              <a:buNone/>
            </a:pPr>
            <a:r>
              <a:rPr b="0" i="0" lang="en-US" sz="53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76%</a:t>
            </a:r>
            <a:endParaRPr b="0" i="0" sz="5350" u="none" cap="none" strike="noStrike"/>
          </a:p>
        </p:txBody>
      </p:sp>
      <p:sp>
        <p:nvSpPr>
          <p:cNvPr id="167" name="Google Shape;167;p4"/>
          <p:cNvSpPr/>
          <p:nvPr/>
        </p:nvSpPr>
        <p:spPr>
          <a:xfrm>
            <a:off x="10506075" y="3308747"/>
            <a:ext cx="3105150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Menos Readmisiones</a:t>
            </a:r>
            <a:endParaRPr b="0" i="0" sz="1900" u="none" cap="none" strike="noStrike"/>
          </a:p>
        </p:txBody>
      </p:sp>
      <p:sp>
        <p:nvSpPr>
          <p:cNvPr id="168" name="Google Shape;168;p4"/>
          <p:cNvSpPr/>
          <p:nvPr/>
        </p:nvSpPr>
        <p:spPr>
          <a:xfrm>
            <a:off x="10214134" y="3738920"/>
            <a:ext cx="3689033" cy="66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Reducción reportada en el Centro Médico de la Universidad de Pittsburgh.</a:t>
            </a:r>
            <a:endParaRPr b="0" i="0" sz="1600" u="none" cap="none" strike="noStrike"/>
          </a:p>
        </p:txBody>
      </p:sp>
      <p:sp>
        <p:nvSpPr>
          <p:cNvPr id="169" name="Google Shape;169;p4"/>
          <p:cNvSpPr/>
          <p:nvPr/>
        </p:nvSpPr>
        <p:spPr>
          <a:xfrm>
            <a:off x="8213884" y="5463302"/>
            <a:ext cx="3688913" cy="685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5350"/>
              <a:buFont typeface="Unbounded"/>
              <a:buNone/>
            </a:pPr>
            <a:r>
              <a:rPr b="0" i="0" lang="en-US" sz="53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90%+</a:t>
            </a:r>
            <a:endParaRPr b="0" i="0" sz="5350" u="none" cap="none" strike="noStrike"/>
          </a:p>
        </p:txBody>
      </p:sp>
      <p:sp>
        <p:nvSpPr>
          <p:cNvPr id="170" name="Google Shape;170;p4"/>
          <p:cNvSpPr/>
          <p:nvPr/>
        </p:nvSpPr>
        <p:spPr>
          <a:xfrm>
            <a:off x="8835985" y="6408539"/>
            <a:ext cx="2444591" cy="3055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00"/>
              <a:buFont typeface="Unbounded"/>
              <a:buNone/>
            </a:pPr>
            <a:r>
              <a:rPr b="0" i="0" lang="en-US" sz="19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Satisfacción</a:t>
            </a:r>
            <a:endParaRPr b="0" i="0" sz="1900" u="none" cap="none" strike="noStrike"/>
          </a:p>
        </p:txBody>
      </p:sp>
      <p:sp>
        <p:nvSpPr>
          <p:cNvPr id="171" name="Google Shape;171;p4"/>
          <p:cNvSpPr/>
          <p:nvPr/>
        </p:nvSpPr>
        <p:spPr>
          <a:xfrm>
            <a:off x="8213884" y="6838712"/>
            <a:ext cx="3688913" cy="664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00"/>
              <a:buFont typeface="Cabin"/>
              <a:buNone/>
            </a:pPr>
            <a:r>
              <a:rPr b="0" i="0" lang="en-US" sz="16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Puntuaciones de satisfacción con dispositivos de monitorización remota.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5"/>
          <p:cNvSpPr/>
          <p:nvPr/>
        </p:nvSpPr>
        <p:spPr>
          <a:xfrm>
            <a:off x="754618" y="594598"/>
            <a:ext cx="7634764" cy="12682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50"/>
              <a:buFont typeface="Unbounded"/>
              <a:buNone/>
            </a:pPr>
            <a:r>
              <a:rPr b="0" i="0" lang="en-US" sz="395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Eficiencia para el Personal Médico</a:t>
            </a:r>
            <a:endParaRPr b="0" i="0" sz="3950" u="none" cap="none" strike="noStrike"/>
          </a:p>
        </p:txBody>
      </p:sp>
      <p:pic>
        <p:nvPicPr>
          <p:cNvPr descr="preencoded.png" id="179" name="Google Shape;17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4618" y="2186226"/>
            <a:ext cx="1078111" cy="1293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/>
          <p:nvPr/>
        </p:nvSpPr>
        <p:spPr>
          <a:xfrm>
            <a:off x="2156103" y="2401848"/>
            <a:ext cx="4056221" cy="317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50"/>
              <a:buFont typeface="Unbounded"/>
              <a:buNone/>
            </a:pPr>
            <a:r>
              <a:rPr b="0" i="0" lang="en-US" sz="19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Monitorización Simultánea</a:t>
            </a:r>
            <a:endParaRPr b="0" i="0" sz="1950" u="none" cap="none" strike="noStrike"/>
          </a:p>
        </p:txBody>
      </p:sp>
      <p:sp>
        <p:nvSpPr>
          <p:cNvPr id="181" name="Google Shape;181;p5"/>
          <p:cNvSpPr/>
          <p:nvPr/>
        </p:nvSpPr>
        <p:spPr>
          <a:xfrm>
            <a:off x="2156103" y="2848213"/>
            <a:ext cx="6233279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Cabin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Permite supervisar múltiples pacientes a la vez.</a:t>
            </a:r>
            <a:endParaRPr b="0" i="0" sz="1650" u="none" cap="none" strike="noStrike"/>
          </a:p>
        </p:txBody>
      </p:sp>
      <p:pic>
        <p:nvPicPr>
          <p:cNvPr descr="preencoded.png" id="182" name="Google Shape;182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618" y="3479959"/>
            <a:ext cx="1078111" cy="1293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5"/>
          <p:cNvSpPr/>
          <p:nvPr/>
        </p:nvSpPr>
        <p:spPr>
          <a:xfrm>
            <a:off x="2156103" y="3695581"/>
            <a:ext cx="3111222" cy="317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50"/>
              <a:buFont typeface="Unbounded"/>
              <a:buNone/>
            </a:pPr>
            <a:r>
              <a:rPr b="0" i="0" lang="en-US" sz="19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Priorización Efectiva</a:t>
            </a:r>
            <a:endParaRPr b="0" i="0" sz="1950" u="none" cap="none" strike="noStrike"/>
          </a:p>
        </p:txBody>
      </p:sp>
      <p:sp>
        <p:nvSpPr>
          <p:cNvPr id="184" name="Google Shape;184;p5"/>
          <p:cNvSpPr/>
          <p:nvPr/>
        </p:nvSpPr>
        <p:spPr>
          <a:xfrm>
            <a:off x="2156103" y="4141946"/>
            <a:ext cx="6233279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Cabin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Identifica pacientes críticos según su porcentaje de salud.</a:t>
            </a:r>
            <a:endParaRPr b="0" i="0" sz="1650" u="none" cap="none" strike="noStrike"/>
          </a:p>
        </p:txBody>
      </p:sp>
      <p:pic>
        <p:nvPicPr>
          <p:cNvPr descr="preencoded.png" id="185" name="Google Shape;185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4618" y="4773692"/>
            <a:ext cx="1078111" cy="15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"/>
          <p:cNvSpPr/>
          <p:nvPr/>
        </p:nvSpPr>
        <p:spPr>
          <a:xfrm>
            <a:off x="2156103" y="4989314"/>
            <a:ext cx="3378279" cy="317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50"/>
              <a:buFont typeface="Unbounded"/>
              <a:buNone/>
            </a:pPr>
            <a:r>
              <a:rPr b="0" i="0" lang="en-US" sz="19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Reducción de Alarmas</a:t>
            </a:r>
            <a:endParaRPr b="0" i="0" sz="1950" u="none" cap="none" strike="noStrike"/>
          </a:p>
        </p:txBody>
      </p:sp>
      <p:sp>
        <p:nvSpPr>
          <p:cNvPr id="187" name="Google Shape;187;p5"/>
          <p:cNvSpPr/>
          <p:nvPr/>
        </p:nvSpPr>
        <p:spPr>
          <a:xfrm>
            <a:off x="2156103" y="5435679"/>
            <a:ext cx="6233279" cy="689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Cabin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Disminución del 88% en frecuencia de alarmas con umbrales ajustados.</a:t>
            </a:r>
            <a:endParaRPr b="0" i="0" sz="1650" u="none" cap="none" strike="noStrike"/>
          </a:p>
        </p:txBody>
      </p:sp>
      <p:pic>
        <p:nvPicPr>
          <p:cNvPr descr="preencoded.png" id="188" name="Google Shape;188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4618" y="6341150"/>
            <a:ext cx="1078111" cy="1293733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5"/>
          <p:cNvSpPr/>
          <p:nvPr/>
        </p:nvSpPr>
        <p:spPr>
          <a:xfrm>
            <a:off x="2156103" y="6556772"/>
            <a:ext cx="2536627" cy="317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950"/>
              <a:buFont typeface="Unbounded"/>
              <a:buNone/>
            </a:pPr>
            <a:r>
              <a:rPr b="0" i="0" lang="en-US" sz="19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Menor Estrés</a:t>
            </a:r>
            <a:endParaRPr b="0" i="0" sz="1950" u="none" cap="none" strike="noStrike"/>
          </a:p>
        </p:txBody>
      </p:sp>
      <p:sp>
        <p:nvSpPr>
          <p:cNvPr id="190" name="Google Shape;190;p5"/>
          <p:cNvSpPr/>
          <p:nvPr/>
        </p:nvSpPr>
        <p:spPr>
          <a:xfrm>
            <a:off x="2156103" y="7003137"/>
            <a:ext cx="6233279" cy="344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650"/>
              <a:buFont typeface="Cabin"/>
              <a:buNone/>
            </a:pPr>
            <a:r>
              <a:rPr b="0" i="0" lang="en-US" sz="16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Mejora la eficiencia y reduce el agotamiento del personal.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/>
          <p:nvPr/>
        </p:nvSpPr>
        <p:spPr>
          <a:xfrm>
            <a:off x="587573" y="461605"/>
            <a:ext cx="4159806" cy="4937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Unbounded"/>
              <a:buNone/>
            </a:pPr>
            <a:r>
              <a:rPr b="0" i="0" lang="en-US" sz="31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Ahorro de Costos</a:t>
            </a:r>
            <a:endParaRPr b="0" i="0" sz="3100" u="none" cap="none" strike="noStrike"/>
          </a:p>
        </p:txBody>
      </p:sp>
      <p:pic>
        <p:nvPicPr>
          <p:cNvPr descr="preencoded.png" id="197" name="Google Shape;19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573" y="1291114"/>
            <a:ext cx="13455253" cy="703111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/>
          <p:nvPr/>
        </p:nvSpPr>
        <p:spPr>
          <a:xfrm>
            <a:off x="6309598" y="8322231"/>
            <a:ext cx="167878" cy="167878"/>
          </a:xfrm>
          <a:prstGeom prst="roundRect">
            <a:avLst>
              <a:gd fmla="val 10894" name="adj"/>
            </a:avLst>
          </a:prstGeom>
          <a:solidFill>
            <a:srgbClr val="0981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/>
          <p:nvPr/>
        </p:nvSpPr>
        <p:spPr>
          <a:xfrm>
            <a:off x="6538436" y="8322231"/>
            <a:ext cx="700564" cy="167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00"/>
              <a:buFont typeface="Cabin"/>
              <a:buNone/>
            </a:pPr>
            <a:r>
              <a:rPr b="0" i="0" lang="en-US" sz="13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Antes (%)</a:t>
            </a:r>
            <a:endParaRPr b="0" i="0" sz="1300" u="none" cap="none" strike="noStrike"/>
          </a:p>
        </p:txBody>
      </p:sp>
      <p:sp>
        <p:nvSpPr>
          <p:cNvPr id="200" name="Google Shape;200;p6"/>
          <p:cNvSpPr/>
          <p:nvPr/>
        </p:nvSpPr>
        <p:spPr>
          <a:xfrm>
            <a:off x="7391400" y="8322231"/>
            <a:ext cx="167878" cy="167878"/>
          </a:xfrm>
          <a:prstGeom prst="roundRect">
            <a:avLst>
              <a:gd fmla="val 10894" name="adj"/>
            </a:avLst>
          </a:prstGeom>
          <a:solidFill>
            <a:srgbClr val="44F3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>
            <a:off x="7620238" y="8322231"/>
            <a:ext cx="906661" cy="167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00"/>
              <a:buFont typeface="Cabin"/>
              <a:buNone/>
            </a:pPr>
            <a:r>
              <a:rPr b="0" i="0" lang="en-US" sz="13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Después (%)</a:t>
            </a:r>
            <a:endParaRPr b="0" i="0" sz="1300" u="none" cap="none" strike="noStrike"/>
          </a:p>
        </p:txBody>
      </p:sp>
      <p:sp>
        <p:nvSpPr>
          <p:cNvPr id="202" name="Google Shape;202;p6"/>
          <p:cNvSpPr/>
          <p:nvPr/>
        </p:nvSpPr>
        <p:spPr>
          <a:xfrm>
            <a:off x="587573" y="9014817"/>
            <a:ext cx="13455253" cy="268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300"/>
              <a:buFont typeface="Cabin"/>
              <a:buNone/>
            </a:pPr>
            <a:r>
              <a:rPr b="0" i="0" lang="en-US" sz="130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Cada readmisión cuesta en promedio $15,200. Trinity Health redujo su tasa de readmisiones del 16% al 6% en menos de un año.</a:t>
            </a:r>
            <a:endParaRPr b="0" i="0" sz="13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/>
          <p:nvPr/>
        </p:nvSpPr>
        <p:spPr>
          <a:xfrm>
            <a:off x="837724" y="1256348"/>
            <a:ext cx="11586567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Gestión de Recursos Hospitalarios</a:t>
            </a:r>
            <a:endParaRPr b="0" i="0" sz="4400" u="none" cap="none" strike="noStrike"/>
          </a:p>
        </p:txBody>
      </p:sp>
      <p:sp>
        <p:nvSpPr>
          <p:cNvPr id="209" name="Google Shape;209;p7"/>
          <p:cNvSpPr/>
          <p:nvPr/>
        </p:nvSpPr>
        <p:spPr>
          <a:xfrm>
            <a:off x="837724" y="2867620"/>
            <a:ext cx="3851434" cy="7038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Optimización de Camas</a:t>
            </a:r>
            <a:endParaRPr b="0" i="0" sz="2200" u="none" cap="none" strike="noStrike"/>
          </a:p>
        </p:txBody>
      </p:sp>
      <p:sp>
        <p:nvSpPr>
          <p:cNvPr id="210" name="Google Shape;210;p7"/>
          <p:cNvSpPr/>
          <p:nvPr/>
        </p:nvSpPr>
        <p:spPr>
          <a:xfrm>
            <a:off x="837724" y="3715107"/>
            <a:ext cx="3851434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Libera espacio para pacientes críticos.</a:t>
            </a:r>
            <a:endParaRPr b="0" i="0" sz="1850" u="none" cap="none" strike="noStrike"/>
          </a:p>
        </p:txBody>
      </p:sp>
      <p:pic>
        <p:nvPicPr>
          <p:cNvPr descr="preencoded.png" id="211" name="Google Shape;21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131" y="2439114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2" name="Google Shape;21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3516" y="3183969"/>
            <a:ext cx="35814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7"/>
          <p:cNvSpPr/>
          <p:nvPr/>
        </p:nvSpPr>
        <p:spPr>
          <a:xfrm>
            <a:off x="9941243" y="2852023"/>
            <a:ext cx="285940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Equipos Médicos</a:t>
            </a:r>
            <a:endParaRPr b="0" i="0" sz="2200" u="none" cap="none" strike="noStrike"/>
          </a:p>
        </p:txBody>
      </p:sp>
      <p:sp>
        <p:nvSpPr>
          <p:cNvPr id="214" name="Google Shape;214;p7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Mejora la asignación de recursos técnicos.</a:t>
            </a:r>
            <a:endParaRPr b="0" i="0" sz="1850" u="none" cap="none" strike="noStrike"/>
          </a:p>
        </p:txBody>
      </p:sp>
      <p:pic>
        <p:nvPicPr>
          <p:cNvPr descr="preencoded.png" id="215" name="Google Shape;21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48131" y="2439114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16" name="Google Shape;21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4388" y="3569732"/>
            <a:ext cx="35814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7"/>
          <p:cNvSpPr/>
          <p:nvPr/>
        </p:nvSpPr>
        <p:spPr>
          <a:xfrm>
            <a:off x="9941243" y="5298638"/>
            <a:ext cx="3081218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Personal Sanitario</a:t>
            </a:r>
            <a:endParaRPr b="0" i="0" sz="2200" u="none" cap="none" strike="noStrike"/>
          </a:p>
        </p:txBody>
      </p:sp>
      <p:sp>
        <p:nvSpPr>
          <p:cNvPr id="218" name="Google Shape;218;p7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Distribuye eficientemente el tiempo del personal.</a:t>
            </a:r>
            <a:endParaRPr b="0" i="0" sz="1850" u="none" cap="none" strike="noStrike"/>
          </a:p>
        </p:txBody>
      </p:sp>
      <p:pic>
        <p:nvPicPr>
          <p:cNvPr descr="preencoded.png" id="219" name="Google Shape;21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8131" y="2439114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0" name="Google Shape;220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48625" y="5780603"/>
            <a:ext cx="358140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7"/>
          <p:cNvSpPr/>
          <p:nvPr/>
        </p:nvSpPr>
        <p:spPr>
          <a:xfrm>
            <a:off x="1270397" y="5490091"/>
            <a:ext cx="3418761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Atención al Paciente</a:t>
            </a:r>
            <a:endParaRPr b="0" i="0" sz="2200" u="none" cap="none" strike="noStrike"/>
          </a:p>
        </p:txBody>
      </p:sp>
      <p:sp>
        <p:nvSpPr>
          <p:cNvPr id="222" name="Google Shape;222;p7"/>
          <p:cNvSpPr/>
          <p:nvPr/>
        </p:nvSpPr>
        <p:spPr>
          <a:xfrm>
            <a:off x="837724" y="5985629"/>
            <a:ext cx="3851434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Prioriza casos según necesidad real.</a:t>
            </a:r>
            <a:endParaRPr b="0" i="0" sz="1850" u="none" cap="none" strike="noStrike"/>
          </a:p>
        </p:txBody>
      </p:sp>
      <p:pic>
        <p:nvPicPr>
          <p:cNvPr descr="preencoded.png" id="223" name="Google Shape;22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48131" y="2439114"/>
            <a:ext cx="4534138" cy="4534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4" name="Google Shape;224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837753" y="5394841"/>
            <a:ext cx="358140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/>
          <p:nvPr/>
        </p:nvSpPr>
        <p:spPr>
          <a:xfrm>
            <a:off x="837724" y="1427798"/>
            <a:ext cx="6067544" cy="704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Unbounded"/>
              <a:buNone/>
            </a:pPr>
            <a:r>
              <a:rPr b="0" i="0" lang="en-US" sz="44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Ventajas Técnicas</a:t>
            </a:r>
            <a:endParaRPr b="0" i="0" sz="4400" u="none" cap="none" strike="noStrike"/>
          </a:p>
        </p:txBody>
      </p:sp>
      <p:pic>
        <p:nvPicPr>
          <p:cNvPr descr="preencoded.png" id="231" name="Google Shape;23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7638" y="2610564"/>
            <a:ext cx="2137529" cy="13571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2" name="Google Shape;23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7988" y="3246358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8"/>
          <p:cNvSpPr/>
          <p:nvPr/>
        </p:nvSpPr>
        <p:spPr>
          <a:xfrm>
            <a:off x="5384482" y="2849880"/>
            <a:ext cx="3887867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Experiencia del Usuario</a:t>
            </a:r>
            <a:endParaRPr b="0" i="0" sz="2200" u="none" cap="none" strike="noStrike"/>
          </a:p>
        </p:txBody>
      </p:sp>
      <p:sp>
        <p:nvSpPr>
          <p:cNvPr id="234" name="Google Shape;234;p8"/>
          <p:cNvSpPr/>
          <p:nvPr/>
        </p:nvSpPr>
        <p:spPr>
          <a:xfrm>
            <a:off x="5384482" y="3345418"/>
            <a:ext cx="4173974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Interfaz intuitiva para médicos y personal.</a:t>
            </a:r>
            <a:endParaRPr b="0" i="0" sz="1850" u="none" cap="none" strike="noStrike"/>
          </a:p>
        </p:txBody>
      </p:sp>
      <p:sp>
        <p:nvSpPr>
          <p:cNvPr id="235" name="Google Shape;235;p8"/>
          <p:cNvSpPr/>
          <p:nvPr/>
        </p:nvSpPr>
        <p:spPr>
          <a:xfrm>
            <a:off x="5204936" y="3982402"/>
            <a:ext cx="8527971" cy="15240"/>
          </a:xfrm>
          <a:prstGeom prst="roundRect">
            <a:avLst>
              <a:gd fmla="val 235611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6" name="Google Shape;23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38814" y="4027527"/>
            <a:ext cx="4275058" cy="13571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7" name="Google Shape;237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07988" y="4495681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8"/>
          <p:cNvSpPr/>
          <p:nvPr/>
        </p:nvSpPr>
        <p:spPr>
          <a:xfrm>
            <a:off x="6453187" y="4266843"/>
            <a:ext cx="3374827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MongoDB Escalable</a:t>
            </a:r>
            <a:endParaRPr b="0" i="0" sz="2200" u="none" cap="none" strike="noStrike"/>
          </a:p>
        </p:txBody>
      </p:sp>
      <p:sp>
        <p:nvSpPr>
          <p:cNvPr id="239" name="Google Shape;239;p8"/>
          <p:cNvSpPr/>
          <p:nvPr/>
        </p:nvSpPr>
        <p:spPr>
          <a:xfrm>
            <a:off x="6453187" y="4762381"/>
            <a:ext cx="5041225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Maneja grandes volúmenes de datos hospitalarios.</a:t>
            </a:r>
            <a:endParaRPr b="0" i="0" sz="1850" u="none" cap="none" strike="noStrike"/>
          </a:p>
        </p:txBody>
      </p:sp>
      <p:sp>
        <p:nvSpPr>
          <p:cNvPr id="240" name="Google Shape;240;p8"/>
          <p:cNvSpPr/>
          <p:nvPr/>
        </p:nvSpPr>
        <p:spPr>
          <a:xfrm>
            <a:off x="6273641" y="5399365"/>
            <a:ext cx="7459266" cy="15240"/>
          </a:xfrm>
          <a:prstGeom prst="roundRect">
            <a:avLst>
              <a:gd fmla="val 235611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1" name="Google Shape;241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0109" y="5444490"/>
            <a:ext cx="6412587" cy="13571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42" name="Google Shape;242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08107" y="5912644"/>
            <a:ext cx="336590" cy="420767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8"/>
          <p:cNvSpPr/>
          <p:nvPr/>
        </p:nvSpPr>
        <p:spPr>
          <a:xfrm>
            <a:off x="7522012" y="5683806"/>
            <a:ext cx="2816185" cy="3519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Python Flexible</a:t>
            </a:r>
            <a:endParaRPr b="0" i="0" sz="2200" u="none" cap="none" strike="noStrike"/>
          </a:p>
        </p:txBody>
      </p:sp>
      <p:sp>
        <p:nvSpPr>
          <p:cNvPr id="244" name="Google Shape;244;p8"/>
          <p:cNvSpPr/>
          <p:nvPr/>
        </p:nvSpPr>
        <p:spPr>
          <a:xfrm>
            <a:off x="7522012" y="6179344"/>
            <a:ext cx="4529376" cy="3830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Cabin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Facilita desarrollo y mantenimiento continuo.</a:t>
            </a:r>
            <a:endParaRPr b="0" i="0" sz="18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0" name="Google Shape;25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51090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9"/>
          <p:cNvSpPr/>
          <p:nvPr/>
        </p:nvSpPr>
        <p:spPr>
          <a:xfrm>
            <a:off x="703064" y="3383518"/>
            <a:ext cx="6509028" cy="590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7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Unbounded"/>
              <a:buNone/>
            </a:pPr>
            <a:r>
              <a:rPr b="0" i="0" lang="en-US" sz="3700" u="none" cap="none" strike="noStrike">
                <a:solidFill>
                  <a:srgbClr val="FFFFFF"/>
                </a:solidFill>
                <a:latin typeface="Unbounded"/>
                <a:ea typeface="Unbounded"/>
                <a:cs typeface="Unbounded"/>
                <a:sym typeface="Unbounded"/>
              </a:rPr>
              <a:t>Potencial de Expansión</a:t>
            </a:r>
            <a:endParaRPr b="0" i="0" sz="3700" u="none" cap="none" strike="noStrike"/>
          </a:p>
        </p:txBody>
      </p:sp>
      <p:sp>
        <p:nvSpPr>
          <p:cNvPr id="252" name="Google Shape;252;p9"/>
          <p:cNvSpPr/>
          <p:nvPr/>
        </p:nvSpPr>
        <p:spPr>
          <a:xfrm>
            <a:off x="703064" y="5816203"/>
            <a:ext cx="13224272" cy="22860"/>
          </a:xfrm>
          <a:prstGeom prst="roundRect">
            <a:avLst>
              <a:gd fmla="val 131810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9"/>
          <p:cNvSpPr/>
          <p:nvPr/>
        </p:nvSpPr>
        <p:spPr>
          <a:xfrm>
            <a:off x="3276124" y="5213628"/>
            <a:ext cx="22860" cy="602575"/>
          </a:xfrm>
          <a:prstGeom prst="roundRect">
            <a:avLst>
              <a:gd fmla="val 131810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9"/>
          <p:cNvSpPr/>
          <p:nvPr/>
        </p:nvSpPr>
        <p:spPr>
          <a:xfrm>
            <a:off x="3061573" y="5590223"/>
            <a:ext cx="451961" cy="451961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"/>
          <p:cNvSpPr/>
          <p:nvPr/>
        </p:nvSpPr>
        <p:spPr>
          <a:xfrm>
            <a:off x="3145810" y="5638979"/>
            <a:ext cx="283488" cy="354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1</a:t>
            </a:r>
            <a:endParaRPr b="0" i="0" sz="2200" u="none" cap="none" strike="noStrike"/>
          </a:p>
        </p:txBody>
      </p:sp>
      <p:sp>
        <p:nvSpPr>
          <p:cNvPr id="256" name="Google Shape;256;p9"/>
          <p:cNvSpPr/>
          <p:nvPr/>
        </p:nvSpPr>
        <p:spPr>
          <a:xfrm>
            <a:off x="1658303" y="4275534"/>
            <a:ext cx="3258503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Monitoreo Hospitalario</a:t>
            </a:r>
            <a:endParaRPr b="0" i="0" sz="1850" u="none" cap="none" strike="noStrike"/>
          </a:p>
        </p:txBody>
      </p:sp>
      <p:sp>
        <p:nvSpPr>
          <p:cNvPr id="257" name="Google Shape;257;p9"/>
          <p:cNvSpPr/>
          <p:nvPr/>
        </p:nvSpPr>
        <p:spPr>
          <a:xfrm>
            <a:off x="903923" y="4691420"/>
            <a:ext cx="4767382" cy="32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Implementación inicial dentro del hospital.</a:t>
            </a:r>
            <a:endParaRPr b="0" i="0" sz="1550" u="none" cap="none" strike="noStrike"/>
          </a:p>
        </p:txBody>
      </p:sp>
      <p:sp>
        <p:nvSpPr>
          <p:cNvPr id="258" name="Google Shape;258;p9"/>
          <p:cNvSpPr/>
          <p:nvPr/>
        </p:nvSpPr>
        <p:spPr>
          <a:xfrm>
            <a:off x="5961221" y="5816203"/>
            <a:ext cx="22860" cy="602575"/>
          </a:xfrm>
          <a:prstGeom prst="roundRect">
            <a:avLst>
              <a:gd fmla="val 131810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9"/>
          <p:cNvSpPr/>
          <p:nvPr/>
        </p:nvSpPr>
        <p:spPr>
          <a:xfrm>
            <a:off x="5746671" y="5590223"/>
            <a:ext cx="451961" cy="451961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9"/>
          <p:cNvSpPr/>
          <p:nvPr/>
        </p:nvSpPr>
        <p:spPr>
          <a:xfrm>
            <a:off x="5830907" y="5638979"/>
            <a:ext cx="283488" cy="354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2</a:t>
            </a:r>
            <a:endParaRPr b="0" i="0" sz="2200" u="none" cap="none" strike="noStrike"/>
          </a:p>
        </p:txBody>
      </p:sp>
      <p:sp>
        <p:nvSpPr>
          <p:cNvPr id="261" name="Google Shape;261;p9"/>
          <p:cNvSpPr/>
          <p:nvPr/>
        </p:nvSpPr>
        <p:spPr>
          <a:xfrm>
            <a:off x="4406741" y="6619637"/>
            <a:ext cx="3131820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Seguimiento Post-Alta</a:t>
            </a:r>
            <a:endParaRPr b="0" i="0" sz="1850" u="none" cap="none" strike="noStrike"/>
          </a:p>
        </p:txBody>
      </p:sp>
      <p:sp>
        <p:nvSpPr>
          <p:cNvPr id="262" name="Google Shape;262;p9"/>
          <p:cNvSpPr/>
          <p:nvPr/>
        </p:nvSpPr>
        <p:spPr>
          <a:xfrm>
            <a:off x="3588901" y="7035522"/>
            <a:ext cx="4767501" cy="32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Extensión para monitoreo de pacientes después del alta.</a:t>
            </a:r>
            <a:endParaRPr b="0" i="0" sz="1550" u="none" cap="none" strike="noStrike"/>
          </a:p>
        </p:txBody>
      </p:sp>
      <p:sp>
        <p:nvSpPr>
          <p:cNvPr id="263" name="Google Shape;263;p9"/>
          <p:cNvSpPr/>
          <p:nvPr/>
        </p:nvSpPr>
        <p:spPr>
          <a:xfrm>
            <a:off x="8646200" y="5213628"/>
            <a:ext cx="22860" cy="602575"/>
          </a:xfrm>
          <a:prstGeom prst="roundRect">
            <a:avLst>
              <a:gd fmla="val 131810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9"/>
          <p:cNvSpPr/>
          <p:nvPr/>
        </p:nvSpPr>
        <p:spPr>
          <a:xfrm>
            <a:off x="8431649" y="5590223"/>
            <a:ext cx="451961" cy="451961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9"/>
          <p:cNvSpPr/>
          <p:nvPr/>
        </p:nvSpPr>
        <p:spPr>
          <a:xfrm>
            <a:off x="8515886" y="5638979"/>
            <a:ext cx="283488" cy="354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3</a:t>
            </a:r>
            <a:endParaRPr b="0" i="0" sz="2200" u="none" cap="none" strike="noStrike"/>
          </a:p>
        </p:txBody>
      </p:sp>
      <p:sp>
        <p:nvSpPr>
          <p:cNvPr id="266" name="Google Shape;266;p9"/>
          <p:cNvSpPr/>
          <p:nvPr/>
        </p:nvSpPr>
        <p:spPr>
          <a:xfrm>
            <a:off x="7231618" y="4275534"/>
            <a:ext cx="2851904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Integración con EHR</a:t>
            </a:r>
            <a:endParaRPr b="0" i="0" sz="1850" u="none" cap="none" strike="noStrike"/>
          </a:p>
        </p:txBody>
      </p:sp>
      <p:sp>
        <p:nvSpPr>
          <p:cNvPr id="267" name="Google Shape;267;p9"/>
          <p:cNvSpPr/>
          <p:nvPr/>
        </p:nvSpPr>
        <p:spPr>
          <a:xfrm>
            <a:off x="6273879" y="4691420"/>
            <a:ext cx="4767501" cy="32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Conexión con registros electrónicos de salud existentes.</a:t>
            </a:r>
            <a:endParaRPr b="0" i="0" sz="1550" u="none" cap="none" strike="noStrike"/>
          </a:p>
        </p:txBody>
      </p:sp>
      <p:sp>
        <p:nvSpPr>
          <p:cNvPr id="268" name="Google Shape;268;p9"/>
          <p:cNvSpPr/>
          <p:nvPr/>
        </p:nvSpPr>
        <p:spPr>
          <a:xfrm>
            <a:off x="11331297" y="5816203"/>
            <a:ext cx="22860" cy="602575"/>
          </a:xfrm>
          <a:prstGeom prst="roundRect">
            <a:avLst>
              <a:gd fmla="val 131810" name="adj"/>
            </a:avLst>
          </a:prstGeom>
          <a:solidFill>
            <a:srgbClr val="49606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9"/>
          <p:cNvSpPr/>
          <p:nvPr/>
        </p:nvSpPr>
        <p:spPr>
          <a:xfrm>
            <a:off x="11116747" y="5590223"/>
            <a:ext cx="451961" cy="451961"/>
          </a:xfrm>
          <a:prstGeom prst="roundRect">
            <a:avLst>
              <a:gd fmla="val 6667" name="adj"/>
            </a:avLst>
          </a:prstGeom>
          <a:solidFill>
            <a:srgbClr val="3047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9"/>
          <p:cNvSpPr/>
          <p:nvPr/>
        </p:nvSpPr>
        <p:spPr>
          <a:xfrm>
            <a:off x="11200983" y="5638979"/>
            <a:ext cx="283488" cy="354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2200"/>
              <a:buFont typeface="Unbounded"/>
              <a:buNone/>
            </a:pPr>
            <a:r>
              <a:rPr b="0" i="0" lang="en-US" sz="220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4</a:t>
            </a:r>
            <a:endParaRPr b="0" i="0" sz="2200" u="none" cap="none" strike="noStrike"/>
          </a:p>
        </p:txBody>
      </p:sp>
      <p:sp>
        <p:nvSpPr>
          <p:cNvPr id="271" name="Google Shape;271;p9"/>
          <p:cNvSpPr/>
          <p:nvPr/>
        </p:nvSpPr>
        <p:spPr>
          <a:xfrm>
            <a:off x="10055543" y="6619637"/>
            <a:ext cx="2574369" cy="2953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324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850"/>
              <a:buFont typeface="Unbounded"/>
              <a:buNone/>
            </a:pPr>
            <a:r>
              <a:rPr b="0" i="0" lang="en-US" sz="1850" u="none" cap="none" strike="noStrike">
                <a:solidFill>
                  <a:srgbClr val="CAD6DE"/>
                </a:solidFill>
                <a:latin typeface="Unbounded"/>
                <a:ea typeface="Unbounded"/>
                <a:cs typeface="Unbounded"/>
                <a:sym typeface="Unbounded"/>
              </a:rPr>
              <a:t>Análisis Predictivo</a:t>
            </a:r>
            <a:endParaRPr b="0" i="0" sz="1850" u="none" cap="none" strike="noStrike"/>
          </a:p>
        </p:txBody>
      </p:sp>
      <p:sp>
        <p:nvSpPr>
          <p:cNvPr id="272" name="Google Shape;272;p9"/>
          <p:cNvSpPr/>
          <p:nvPr/>
        </p:nvSpPr>
        <p:spPr>
          <a:xfrm>
            <a:off x="8958977" y="7035522"/>
            <a:ext cx="4767501" cy="321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CAD6DE"/>
              </a:buClr>
              <a:buSzPts val="1550"/>
              <a:buFont typeface="Cabin"/>
              <a:buNone/>
            </a:pPr>
            <a:r>
              <a:rPr b="0" i="0" lang="en-US" sz="1550" u="none" cap="none" strike="noStrike">
                <a:solidFill>
                  <a:srgbClr val="CAD6DE"/>
                </a:solidFill>
                <a:latin typeface="Cabin"/>
                <a:ea typeface="Cabin"/>
                <a:cs typeface="Cabin"/>
                <a:sym typeface="Cabin"/>
              </a:rPr>
              <a:t>Incorporación de IA para predecir deterioros.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2025-03-28T10:26:07Z</dcterms:created>
  <dc:creator>PptxGenJS</dc:creator>
</cp:coreProperties>
</file>